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75" r:id="rId4"/>
    <p:sldId id="260" r:id="rId5"/>
    <p:sldId id="261" r:id="rId6"/>
    <p:sldId id="262" r:id="rId7"/>
    <p:sldId id="279" r:id="rId8"/>
    <p:sldId id="263" r:id="rId9"/>
    <p:sldId id="280" r:id="rId10"/>
    <p:sldId id="264" r:id="rId11"/>
    <p:sldId id="265" r:id="rId12"/>
    <p:sldId id="266" r:id="rId13"/>
    <p:sldId id="281" r:id="rId14"/>
    <p:sldId id="267" r:id="rId15"/>
    <p:sldId id="268" r:id="rId16"/>
    <p:sldId id="269" r:id="rId17"/>
    <p:sldId id="277" r:id="rId18"/>
    <p:sldId id="270" r:id="rId19"/>
    <p:sldId id="278" r:id="rId20"/>
    <p:sldId id="271" r:id="rId21"/>
    <p:sldId id="283" r:id="rId22"/>
    <p:sldId id="272" r:id="rId23"/>
    <p:sldId id="273" r:id="rId24"/>
    <p:sldId id="282" r:id="rId25"/>
    <p:sldId id="284" r:id="rId26"/>
    <p:sldId id="274" r:id="rId27"/>
    <p:sldId id="285" r:id="rId28"/>
    <p:sldId id="25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4"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2651F-D3EF-4080-90E8-CAE1E8A5854A}" type="datetimeFigureOut">
              <a:rPr lang="ru-RU" smtClean="0"/>
              <a:t>28.09.2020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FA7E6-8C0B-4827-8B6A-A0E33718496F}" type="slidenum">
              <a:rPr lang="ru-RU" smtClean="0"/>
              <a:t>‹#›</a:t>
            </a:fld>
            <a:endParaRPr lang="ru-RU"/>
          </a:p>
        </p:txBody>
      </p:sp>
    </p:spTree>
    <p:extLst>
      <p:ext uri="{BB962C8B-B14F-4D97-AF65-F5344CB8AC3E}">
        <p14:creationId xmlns:p14="http://schemas.microsoft.com/office/powerpoint/2010/main" val="305878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8" name="Picture 4" descr="https://i.pinimg.com/originals/5b/50/82/5b50825d4be452e17b490f960ee6ab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4139952" y="1340768"/>
            <a:ext cx="4464495" cy="1569660"/>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Инструкция по применению медицинского препарата как особый жанр медицинского дискурса</a:t>
            </a:r>
            <a:endParaRPr lang="ru-RU" sz="2400" dirty="0">
              <a:latin typeface="Times New Roman" pitchFamily="18" charset="0"/>
              <a:cs typeface="Times New Roman" pitchFamily="18" charset="0"/>
            </a:endParaRPr>
          </a:p>
        </p:txBody>
      </p:sp>
      <p:sp>
        <p:nvSpPr>
          <p:cNvPr id="7" name="TextBox 6"/>
          <p:cNvSpPr txBox="1"/>
          <p:nvPr/>
        </p:nvSpPr>
        <p:spPr>
          <a:xfrm>
            <a:off x="3779911" y="3429000"/>
            <a:ext cx="4824535" cy="1938992"/>
          </a:xfrm>
          <a:prstGeom prst="rect">
            <a:avLst/>
          </a:prstGeom>
          <a:noFill/>
        </p:spPr>
        <p:txBody>
          <a:bodyPr wrap="square" rtlCol="0">
            <a:spAutoFit/>
          </a:bodyPr>
          <a:lstStyle/>
          <a:p>
            <a:pPr algn="ctr"/>
            <a:r>
              <a:rPr lang="kk-KZ" altLang="zh-CN" sz="2000"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altLang="zh-CN" sz="2000" dirty="0">
                <a:latin typeface="Times New Roman" panose="02020603050405020304" pitchFamily="18" charset="0"/>
                <a:cs typeface="Times New Roman" panose="02020603050405020304" pitchFamily="18" charset="0"/>
              </a:rPr>
            </a:br>
            <a:r>
              <a:rPr lang="kk-KZ" altLang="zh-CN" sz="2000" dirty="0">
                <a:latin typeface="Times New Roman" panose="02020603050405020304" pitchFamily="18" charset="0"/>
                <a:cs typeface="Times New Roman" panose="02020603050405020304" pitchFamily="18" charset="0"/>
              </a:rPr>
              <a:t>Шығыстану факультеті</a:t>
            </a:r>
          </a:p>
          <a:p>
            <a:pPr algn="ctr"/>
            <a:r>
              <a:rPr lang="kk-KZ" altLang="zh-CN" sz="2000" dirty="0">
                <a:latin typeface="Times New Roman" panose="02020603050405020304" pitchFamily="18" charset="0"/>
                <a:cs typeface="Times New Roman" panose="02020603050405020304" pitchFamily="18" charset="0"/>
              </a:rPr>
              <a:t>Оқытушы: Дүйсенбай Құлпынай</a:t>
            </a:r>
          </a:p>
          <a:p>
            <a:pPr algn="ctr"/>
            <a:r>
              <a:rPr lang="zh-CN" altLang="en-US" sz="2000" dirty="0"/>
              <a:t>阿里法拉比哈萨克国立大学东方学系汉学教研室教师：古普耐</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324528" cy="7173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70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540552" cy="70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136339"/>
            <a:ext cx="4572000" cy="2585323"/>
          </a:xfrm>
          <a:prstGeom prst="rect">
            <a:avLst/>
          </a:prstGeom>
        </p:spPr>
        <p:txBody>
          <a:bodyPr>
            <a:spAutoFit/>
          </a:bodyPr>
          <a:lstStyle/>
          <a:p>
            <a:r>
              <a:rPr lang="zh-CN" altLang="en-US" dirty="0"/>
              <a:t>失血量占全身血容量</a:t>
            </a:r>
            <a:r>
              <a:rPr lang="en-US" altLang="zh-CN" dirty="0"/>
              <a:t>20%</a:t>
            </a:r>
            <a:r>
              <a:rPr lang="zh-CN" altLang="en-US" dirty="0"/>
              <a:t>时收缩压会降低</a:t>
            </a:r>
            <a:r>
              <a:rPr lang="en-US" altLang="zh-CN" dirty="0"/>
              <a:t>30mmhg</a:t>
            </a:r>
            <a:r>
              <a:rPr lang="zh-CN" altLang="en-US" dirty="0"/>
              <a:t>左右</a:t>
            </a:r>
          </a:p>
          <a:p>
            <a:r>
              <a:rPr lang="kk-KZ" altLang="zh-CN" dirty="0"/>
              <a:t>Ересек адамның қан айналымындағы қалыпты мөлшері</a:t>
            </a:r>
          </a:p>
          <a:p>
            <a:r>
              <a:rPr lang="kk-KZ" altLang="zh-CN" dirty="0"/>
              <a:t>Қан жоғалту жүйелік қан көлемінің 20% құраған кезде, систолалық қан қысымы шамамен 30 мм.с.б. төмендейді.</a:t>
            </a:r>
          </a:p>
          <a:p>
            <a:endParaRPr lang="kk-KZ" altLang="zh-CN" dirty="0"/>
          </a:p>
          <a:p>
            <a:endParaRPr lang="kk-KZ" altLang="zh-CN" dirty="0"/>
          </a:p>
        </p:txBody>
      </p:sp>
    </p:spTree>
    <p:extLst>
      <p:ext uri="{BB962C8B-B14F-4D97-AF65-F5344CB8AC3E}">
        <p14:creationId xmlns:p14="http://schemas.microsoft.com/office/powerpoint/2010/main" val="163781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324528"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0"/>
            <a:ext cx="9396536"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sp>
        <p:nvSpPr>
          <p:cNvPr id="3" name="Прямоугольник 2"/>
          <p:cNvSpPr/>
          <p:nvPr/>
        </p:nvSpPr>
        <p:spPr>
          <a:xfrm>
            <a:off x="2286000" y="1720840"/>
            <a:ext cx="4572000" cy="3416320"/>
          </a:xfrm>
          <a:prstGeom prst="rect">
            <a:avLst/>
          </a:prstGeom>
        </p:spPr>
        <p:txBody>
          <a:bodyPr>
            <a:spAutoFit/>
          </a:bodyPr>
          <a:lstStyle/>
          <a:p>
            <a:r>
              <a:rPr lang="en-US" altLang="zh-CN" dirty="0"/>
              <a:t>REC </a:t>
            </a:r>
            <a:r>
              <a:rPr lang="kk-KZ" altLang="zh-CN" dirty="0"/>
              <a:t>қалыпты қан қысымы және оның физиологиялық өзгерістері қан қысымының әдетте брахиальды артерия қысымына негізделген. Қалыпты қан қысымының диапазоны: тыныштықтағы қалыпты ересек адам Систолалық қан қысымы 90-140мм.сын.бағ (12.0-18.6кпа), ал диастолалық қан қысымы 60-90мм.сын.бағ (8.0-12.0кпа), импульстік қысым 30-40</a:t>
            </a:r>
            <a:r>
              <a:rPr lang="en-US" altLang="zh-CN" dirty="0"/>
              <a:t>mmHg (4.0-5.3kpa) ) </a:t>
            </a:r>
            <a:r>
              <a:rPr lang="kk-KZ" altLang="zh-CN" dirty="0"/>
              <a:t>Орташа артериялық қысым шамамен 100мм.с.б. (13,3кпа) ■ (1мм.с.б. = 0,133кПа 1кПа = 7,5мм.с.б.) құрайды.</a:t>
            </a:r>
            <a:endParaRPr lang="zh-CN" altLang="en-US" dirty="0"/>
          </a:p>
        </p:txBody>
      </p:sp>
    </p:spTree>
    <p:extLst>
      <p:ext uri="{BB962C8B-B14F-4D97-AF65-F5344CB8AC3E}">
        <p14:creationId xmlns:p14="http://schemas.microsoft.com/office/powerpoint/2010/main" val="34347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468544"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sp>
        <p:nvSpPr>
          <p:cNvPr id="3" name="Прямоугольник 2"/>
          <p:cNvSpPr/>
          <p:nvPr/>
        </p:nvSpPr>
        <p:spPr>
          <a:xfrm>
            <a:off x="2286000" y="2274838"/>
            <a:ext cx="4572000" cy="2308324"/>
          </a:xfrm>
          <a:prstGeom prst="rect">
            <a:avLst/>
          </a:prstGeom>
        </p:spPr>
        <p:txBody>
          <a:bodyPr>
            <a:spAutoFit/>
          </a:bodyPr>
          <a:lstStyle/>
          <a:p>
            <a:r>
              <a:rPr lang="kk-KZ" altLang="zh-CN" dirty="0"/>
              <a:t>Қан қысымы жастың өсуіне сәйкес ұлғаяды. Жаңа туылған нәрестеде қан қысымы ең төмені болады. Кішкентай балалардың қан қысымы ересектерге қарағанда төмен. Орта жастан алдын әйел адамның қан қысымы ер адамдікіне қарағанда төмен болады. Орта жастан кейін ерекшелік кішкене төмендей түседі.</a:t>
            </a:r>
            <a:endParaRPr lang="zh-CN" altLang="en-US" dirty="0"/>
          </a:p>
        </p:txBody>
      </p:sp>
    </p:spTree>
    <p:extLst>
      <p:ext uri="{BB962C8B-B14F-4D97-AF65-F5344CB8AC3E}">
        <p14:creationId xmlns:p14="http://schemas.microsoft.com/office/powerpoint/2010/main" val="298418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80528" y="0"/>
            <a:ext cx="10287000"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396536"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4538" y="2046188"/>
            <a:ext cx="4572000" cy="2003625"/>
          </a:xfrm>
          <a:prstGeom prst="rect">
            <a:avLst/>
          </a:prstGeom>
        </p:spPr>
        <p:txBody>
          <a:bodyPr>
            <a:spAutoFit/>
          </a:bodyPr>
          <a:lstStyle/>
          <a:p>
            <a:pPr>
              <a:lnSpc>
                <a:spcPct val="115000"/>
              </a:lnSpc>
              <a:spcAft>
                <a:spcPts val="1000"/>
              </a:spcAft>
            </a:pPr>
            <a:r>
              <a:rPr lang="ru-RU" altLang="zh-CN" dirty="0" err="1">
                <a:latin typeface="Calibri" panose="020F0502020204030204" pitchFamily="34" charset="0"/>
                <a:cs typeface="Calibri" panose="020F0502020204030204" pitchFamily="34" charset="0"/>
              </a:rPr>
              <a:t>Кернеу</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қорқыныш</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толқу</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және</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ауыру</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сезімі</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қан</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қысымының</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жоғарылауына</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әкелуі</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мүмкін.Диастолалық</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қан</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қысымы</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негізінен</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өзгермейді.Еңбек</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тамақтану</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темекі</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шегу</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және</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ішімдік</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ішу</a:t>
            </a:r>
            <a:r>
              <a:rPr lang="ru-RU" altLang="zh-CN" dirty="0">
                <a:latin typeface="Calibri" panose="020F0502020204030204" pitchFamily="34" charset="0"/>
                <a:cs typeface="Calibri" panose="020F0502020204030204" pitchFamily="34" charset="0"/>
              </a:rPr>
              <a:t> де </a:t>
            </a:r>
            <a:r>
              <a:rPr lang="ru-RU" altLang="zh-CN" dirty="0" err="1">
                <a:latin typeface="Calibri" panose="020F0502020204030204" pitchFamily="34" charset="0"/>
                <a:cs typeface="Calibri" panose="020F0502020204030204" pitchFamily="34" charset="0"/>
              </a:rPr>
              <a:t>қан</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қысымына</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әсер</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етуі</a:t>
            </a:r>
            <a:r>
              <a:rPr lang="ru-RU" altLang="zh-CN" dirty="0">
                <a:latin typeface="Calibri" panose="020F0502020204030204" pitchFamily="34" charset="0"/>
                <a:cs typeface="Calibri" panose="020F0502020204030204" pitchFamily="34" charset="0"/>
              </a:rPr>
              <a:t> </a:t>
            </a:r>
            <a:r>
              <a:rPr lang="ru-RU" altLang="zh-CN" dirty="0" err="1">
                <a:latin typeface="Calibri" panose="020F0502020204030204" pitchFamily="34" charset="0"/>
                <a:cs typeface="Calibri" panose="020F0502020204030204" pitchFamily="34" charset="0"/>
              </a:rPr>
              <a:t>мүмкін</a:t>
            </a:r>
            <a:r>
              <a:rPr lang="ru-RU" altLang="zh-CN" dirty="0">
                <a:latin typeface="Calibri" panose="020F0502020204030204" pitchFamily="34" charset="0"/>
                <a:cs typeface="Calibri" panose="020F0502020204030204" pitchFamily="34" charset="0"/>
              </a:rPr>
              <a:t>.</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87054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7317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144000" cy="7389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sp>
        <p:nvSpPr>
          <p:cNvPr id="3" name="Прямоугольник 2"/>
          <p:cNvSpPr/>
          <p:nvPr/>
        </p:nvSpPr>
        <p:spPr>
          <a:xfrm>
            <a:off x="1475656" y="1844823"/>
            <a:ext cx="5382344" cy="4247317"/>
          </a:xfrm>
          <a:prstGeom prst="rect">
            <a:avLst/>
          </a:prstGeom>
        </p:spPr>
        <p:txBody>
          <a:bodyPr wrap="square">
            <a:spAutoFit/>
          </a:bodyPr>
          <a:lstStyle/>
          <a:p>
            <a:r>
              <a:rPr lang="kk-KZ" altLang="zh-CN" dirty="0"/>
              <a:t>Аномальды қан қысымын емдеу мейірбикелік шаралар ■ Психологиялық көмек пациенттің терапиясы мен қорқынышын жояды, сондықтан олар емдеу және мейірбике іспеттес ынтымақтастықта жұмыс істей алады ■ Қан қысымын мұқият бақылаңыз, дәрі-дәрмектерді дәрігердің айтуы бойынша қабылдаңыз, дәрі-дәрмектің тиімділігі мен жағымсыз реакцияларын бақылаңыз ■ Тыныштық пен ұйқы тынығуға, іс-әрекетті азайтуға, Пациенттерге ақылға қонымды өмір салтын, диета мен емдеу талаптарын түсіндіру үшін қан ұйқысы мен тұрақты эмоционалды денсаулықты сақтауды қамтамасыз ету, қан қысымын өздігінен тексеру және жедел емдеу әдістері және т.б.</a:t>
            </a:r>
            <a:endParaRPr lang="zh-CN" altLang="en-US" dirty="0"/>
          </a:p>
        </p:txBody>
      </p:sp>
    </p:spTree>
    <p:extLst>
      <p:ext uri="{BB962C8B-B14F-4D97-AF65-F5344CB8AC3E}">
        <p14:creationId xmlns:p14="http://schemas.microsoft.com/office/powerpoint/2010/main" val="34459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612845"/>
            <a:ext cx="4572000" cy="5632311"/>
          </a:xfrm>
          <a:prstGeom prst="rect">
            <a:avLst/>
          </a:prstGeom>
        </p:spPr>
        <p:txBody>
          <a:bodyPr>
            <a:spAutoFit/>
          </a:bodyPr>
          <a:lstStyle/>
          <a:p>
            <a:r>
              <a:rPr lang="kk-KZ" altLang="zh-CN" dirty="0"/>
              <a:t>Аномальды қан қысымы кезіндегі мейірбикелік шаралар.</a:t>
            </a:r>
          </a:p>
          <a:p>
            <a:r>
              <a:rPr lang="kk-KZ" altLang="zh-CN" dirty="0"/>
              <a:t> • Психологиялық көмек пациенттердің шиеленісі мен қорқынышын жояды, осылайша олар емдеу және мейірбикемен белсенді ынтымақтастық жасай алады.</a:t>
            </a:r>
          </a:p>
          <a:p>
            <a:r>
              <a:rPr lang="kk-KZ" altLang="zh-CN" dirty="0"/>
              <a:t> • Аурудың жай-күйін мұқият бақылап, қан қысымын бақылаңыз, дәрігердің айтуы бойынша дәрі ішіңіз, дәрі-дәрмектің тиімділігі мен жағымсыз реакцияларын бақылаңыз.</a:t>
            </a:r>
          </a:p>
          <a:p>
            <a:r>
              <a:rPr lang="kk-KZ" altLang="zh-CN" dirty="0"/>
              <a:t> • Демалыс пен ұйқы тынығуға назар аударады, белсенділікті төмендетеді, жеткілікті ұйқы мен тұрақты көңіл-күйді қамтамасыз етеді</a:t>
            </a:r>
          </a:p>
          <a:p>
            <a:r>
              <a:rPr lang="kk-KZ" altLang="zh-CN" dirty="0"/>
              <a:t> • Денсаулық сақтау білімі пациенттерге ақылға қонымды өмір салтын, диета мен емдеу талаптарын, қан қысымын өздігінен тексеруді және жедел емдеу әдістерін түсіндіреді.</a:t>
            </a:r>
          </a:p>
        </p:txBody>
      </p:sp>
    </p:spTree>
    <p:extLst>
      <p:ext uri="{BB962C8B-B14F-4D97-AF65-F5344CB8AC3E}">
        <p14:creationId xmlns:p14="http://schemas.microsoft.com/office/powerpoint/2010/main" val="1429617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0"/>
            <a:ext cx="932452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844824"/>
            <a:ext cx="5382344" cy="1200329"/>
          </a:xfrm>
          <a:prstGeom prst="rect">
            <a:avLst/>
          </a:prstGeom>
        </p:spPr>
        <p:txBody>
          <a:bodyPr wrap="square">
            <a:spAutoFit/>
          </a:bodyPr>
          <a:lstStyle/>
          <a:p>
            <a:r>
              <a:rPr lang="kk-KZ" altLang="zh-CN" dirty="0"/>
              <a:t>Сфигмоманометр түрі.</a:t>
            </a:r>
          </a:p>
          <a:p>
            <a:r>
              <a:rPr lang="kk-KZ" altLang="zh-CN" dirty="0"/>
              <a:t>Сынап сфигмоманометрі. </a:t>
            </a:r>
          </a:p>
          <a:p>
            <a:r>
              <a:rPr lang="kk-KZ" altLang="zh-CN" dirty="0"/>
              <a:t>Сфигмоманометрді теру.  </a:t>
            </a:r>
          </a:p>
          <a:p>
            <a:r>
              <a:rPr lang="kk-KZ" altLang="zh-CN" dirty="0"/>
              <a:t>Қан қысымын бақылау.</a:t>
            </a:r>
          </a:p>
        </p:txBody>
      </p:sp>
    </p:spTree>
    <p:extLst>
      <p:ext uri="{BB962C8B-B14F-4D97-AF65-F5344CB8AC3E}">
        <p14:creationId xmlns:p14="http://schemas.microsoft.com/office/powerpoint/2010/main" val="95992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10287000"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684568" cy="771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315416"/>
            <a:ext cx="9144000" cy="7533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612845"/>
            <a:ext cx="4572000" cy="5632311"/>
          </a:xfrm>
          <a:prstGeom prst="rect">
            <a:avLst/>
          </a:prstGeom>
        </p:spPr>
        <p:txBody>
          <a:bodyPr>
            <a:spAutoFit/>
          </a:bodyPr>
          <a:lstStyle/>
          <a:p>
            <a:r>
              <a:rPr lang="kk-KZ" altLang="zh-CN" dirty="0"/>
              <a:t>Қан қысымының қалыптасу механизмі</a:t>
            </a:r>
          </a:p>
          <a:p>
            <a:r>
              <a:rPr lang="kk-KZ" altLang="zh-CN" dirty="0"/>
              <a:t>Қанның қалыпты көлемін қамтамасыз ету негізінде қарыншаның айдалуы және перифериялық төзімділік қан қысымын қалыптастыратын негізгі факторлар болып табылады.</a:t>
            </a:r>
          </a:p>
          <a:p>
            <a:r>
              <a:rPr lang="kk-KZ" altLang="zh-CN" dirty="0"/>
              <a:t>Қарыншаның қанды айдау кезінде пайда болатын энергияның бір бөлігі қан ағымын қуат түрінде итермелеуге төзімділікті жеңеді, ал оның бір бөлігі қолқаны серпімді түрде кеңейтеді және оны потенциалды энергия түрінде сақтайды.</a:t>
            </a:r>
          </a:p>
          <a:p>
            <a:r>
              <a:rPr lang="kk-KZ" altLang="zh-CN" dirty="0"/>
              <a:t>Қарыншалар кеңейген кезде қолқа қабырғасы потенциалды энергияны кинетикалық энергияға айналдырып, диастола кезіндегі қан ағымына ықпал етеді.</a:t>
            </a:r>
          </a:p>
          <a:p>
            <a:r>
              <a:rPr lang="kk-KZ" altLang="zh-CN" dirty="0"/>
              <a:t>Перифериялық қарсылық қысым жасау үшін қанның қан тамырларында қалуына әкелуі мүмкін.</a:t>
            </a:r>
          </a:p>
          <a:p>
            <a:endParaRPr lang="kk-KZ" altLang="zh-CN" dirty="0"/>
          </a:p>
        </p:txBody>
      </p:sp>
    </p:spTree>
    <p:extLst>
      <p:ext uri="{BB962C8B-B14F-4D97-AF65-F5344CB8AC3E}">
        <p14:creationId xmlns:p14="http://schemas.microsoft.com/office/powerpoint/2010/main" val="70975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028343"/>
            <a:ext cx="4572000" cy="4801314"/>
          </a:xfrm>
          <a:prstGeom prst="rect">
            <a:avLst/>
          </a:prstGeom>
        </p:spPr>
        <p:txBody>
          <a:bodyPr>
            <a:spAutoFit/>
          </a:bodyPr>
          <a:lstStyle/>
          <a:p>
            <a:r>
              <a:rPr lang="kk-KZ" altLang="zh-CN" dirty="0"/>
              <a:t>Нұржанова Сәлсәбіл</a:t>
            </a:r>
          </a:p>
          <a:p>
            <a:r>
              <a:rPr lang="zh-CN" altLang="en-US" dirty="0"/>
              <a:t>影响血压的因素  </a:t>
            </a:r>
            <a:r>
              <a:rPr lang="kk-KZ" altLang="zh-CN" dirty="0"/>
              <a:t>Қан қысымына әсер ететін факторлар</a:t>
            </a:r>
          </a:p>
          <a:p>
            <a:r>
              <a:rPr lang="zh-CN" altLang="en-US" dirty="0"/>
              <a:t>心输出量        </a:t>
            </a:r>
            <a:r>
              <a:rPr lang="kk-KZ" altLang="zh-CN" dirty="0"/>
              <a:t>Жүрек қызметі</a:t>
            </a:r>
          </a:p>
          <a:p>
            <a:r>
              <a:rPr lang="zh-CN" altLang="en-US" dirty="0"/>
              <a:t>外周阻力         </a:t>
            </a:r>
            <a:r>
              <a:rPr lang="kk-KZ" altLang="zh-CN" dirty="0"/>
              <a:t>Перифериялық кедергі</a:t>
            </a:r>
          </a:p>
          <a:p>
            <a:r>
              <a:rPr lang="zh-CN" altLang="en-US" dirty="0"/>
              <a:t>循环血量           </a:t>
            </a:r>
            <a:r>
              <a:rPr lang="kk-KZ" altLang="zh-CN" dirty="0"/>
              <a:t>Айналымдағы қан көлемі</a:t>
            </a:r>
          </a:p>
          <a:p>
            <a:r>
              <a:rPr lang="zh-CN" altLang="en-US" dirty="0"/>
              <a:t>血液粘稠度       </a:t>
            </a:r>
            <a:r>
              <a:rPr lang="kk-KZ" altLang="zh-CN" dirty="0"/>
              <a:t>Қанның тұтқырлығы</a:t>
            </a:r>
          </a:p>
          <a:p>
            <a:r>
              <a:rPr lang="zh-CN" altLang="en-US" dirty="0"/>
              <a:t>动脉管壁弹性    </a:t>
            </a:r>
            <a:r>
              <a:rPr lang="kk-KZ" altLang="zh-CN" dirty="0"/>
              <a:t>Артериялық қабырға серпімділігі</a:t>
            </a:r>
          </a:p>
          <a:p>
            <a:r>
              <a:rPr lang="zh-CN" altLang="en-US" dirty="0"/>
              <a:t>正常成人循环血量</a:t>
            </a:r>
          </a:p>
          <a:p>
            <a:r>
              <a:rPr lang="zh-CN" altLang="en-US" dirty="0"/>
              <a:t>失血量占全身血容量</a:t>
            </a:r>
            <a:r>
              <a:rPr lang="en-US" altLang="zh-CN" dirty="0"/>
              <a:t>20%</a:t>
            </a:r>
            <a:r>
              <a:rPr lang="zh-CN" altLang="en-US" dirty="0"/>
              <a:t>时收缩压会降低</a:t>
            </a:r>
            <a:r>
              <a:rPr lang="en-US" altLang="zh-CN" dirty="0"/>
              <a:t>30mmhg</a:t>
            </a:r>
            <a:r>
              <a:rPr lang="zh-CN" altLang="en-US" dirty="0"/>
              <a:t>左右</a:t>
            </a:r>
          </a:p>
          <a:p>
            <a:r>
              <a:rPr lang="kk-KZ" altLang="zh-CN" dirty="0"/>
              <a:t>Ересек адамның қан айналымындағы қалыпты мөлшері</a:t>
            </a:r>
          </a:p>
          <a:p>
            <a:r>
              <a:rPr lang="kk-KZ" altLang="zh-CN" dirty="0"/>
              <a:t>Қан жоғалту жүйелік қан көлемінің 20% құраған кезде, систолалық қан қысымы шамамен 30 мм.с.б. төмендейді.</a:t>
            </a:r>
          </a:p>
        </p:txBody>
      </p:sp>
    </p:spTree>
    <p:extLst>
      <p:ext uri="{BB962C8B-B14F-4D97-AF65-F5344CB8AC3E}">
        <p14:creationId xmlns:p14="http://schemas.microsoft.com/office/powerpoint/2010/main" val="15387954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589</Words>
  <Application>Microsoft Office PowerPoint</Application>
  <PresentationFormat>Экран (4:3)</PresentationFormat>
  <Paragraphs>36</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宋体</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aliyaanipina</dc:creator>
  <cp:lastModifiedBy>w</cp:lastModifiedBy>
  <cp:revision>13</cp:revision>
  <dcterms:created xsi:type="dcterms:W3CDTF">2020-09-19T09:01:43Z</dcterms:created>
  <dcterms:modified xsi:type="dcterms:W3CDTF">2020-09-27T17:38:00Z</dcterms:modified>
</cp:coreProperties>
</file>